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e41e1f99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e41e1f99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Kowsar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e7963ed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e7963ed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Kowsar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d8747a53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d8747a53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Yasmine Shalaby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e20f3a6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e20f3a6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Yasmine Shalaby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d8747a53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d8747a53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Yasmine and Amir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bdba491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bdba491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bdba4910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bdba4910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Kowsar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bdba4910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bdba4910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Kowsar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e41e1f9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e41e1f9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e41e1f99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e41e1f99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d8747a53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d8747a53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e24636d8a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e24636d8a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d8747a53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d8747a53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Sanah</a:t>
            </a:r>
            <a:br>
              <a:rPr lang="en"/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wide range of latencies (from about 17 ms to 734 ms) suggests a diverse set of neuronal responses, which could be interesting to explore its features in the  further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d8747a53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ed8747a53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d8747a53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d8747a53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d8747a53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d8747a53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Sanah Anand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24636d8a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e24636d8a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bdba4910c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bdba4910c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Edit: Training GLM should be added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d8747a53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d8747a53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d8747a53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d8747a53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Kowsar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0150" y="117435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80"/>
              <a:t>AllenNeuron:  </a:t>
            </a:r>
            <a:r>
              <a:rPr b="0" i="1" lang="en" sz="2380"/>
              <a:t>Investigating the relationship between neuronal response latencies and behavioral outputs</a:t>
            </a:r>
            <a:r>
              <a:rPr lang="en" sz="2380"/>
              <a:t> </a:t>
            </a:r>
            <a:endParaRPr sz="238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08950" y="28640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Pod: </a:t>
            </a:r>
            <a:r>
              <a:rPr lang="en" sz="1800">
                <a:solidFill>
                  <a:schemeClr val="lt1"/>
                </a:solidFill>
              </a:rPr>
              <a:t>Abundant Ipomea        </a:t>
            </a:r>
            <a:r>
              <a:rPr b="1" lang="en" sz="1800">
                <a:solidFill>
                  <a:schemeClr val="lt1"/>
                </a:solidFill>
              </a:rPr>
              <a:t>Project</a:t>
            </a:r>
            <a:r>
              <a:rPr lang="en" sz="1800">
                <a:solidFill>
                  <a:schemeClr val="lt1"/>
                </a:solidFill>
              </a:rPr>
              <a:t> </a:t>
            </a:r>
            <a:r>
              <a:rPr b="1" lang="en" sz="1800">
                <a:solidFill>
                  <a:schemeClr val="lt1"/>
                </a:solidFill>
              </a:rPr>
              <a:t>TA: </a:t>
            </a:r>
            <a:r>
              <a:rPr lang="en" sz="1800">
                <a:solidFill>
                  <a:schemeClr val="lt1"/>
                </a:solidFill>
              </a:rPr>
              <a:t>Faezeh Shafiei     </a:t>
            </a:r>
            <a:r>
              <a:rPr b="1" lang="en" sz="1800">
                <a:solidFill>
                  <a:schemeClr val="lt1"/>
                </a:solidFill>
              </a:rPr>
              <a:t>TA: </a:t>
            </a:r>
            <a:r>
              <a:rPr lang="en" sz="1800">
                <a:solidFill>
                  <a:schemeClr val="lt1"/>
                </a:solidFill>
              </a:rPr>
              <a:t>Amirreza Bahramani 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0" l="0" r="0" t="22414"/>
          <a:stretch/>
        </p:blipFill>
        <p:spPr>
          <a:xfrm>
            <a:off x="3086013" y="0"/>
            <a:ext cx="2835383" cy="1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121" y="3941050"/>
            <a:ext cx="997350" cy="9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5290900" y="4268325"/>
            <a:ext cx="36723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Neuromatch Academy</a:t>
            </a:r>
            <a:b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52200" y="4191000"/>
            <a:ext cx="34290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Computational neuroscience Summer School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Comparing SST and VIP Neurons’ Latency For Different Stimulus</a:t>
            </a:r>
            <a:endParaRPr/>
          </a:p>
        </p:txBody>
      </p:sp>
      <p:grpSp>
        <p:nvGrpSpPr>
          <p:cNvPr id="134" name="Google Shape;134;p22"/>
          <p:cNvGrpSpPr/>
          <p:nvPr/>
        </p:nvGrpSpPr>
        <p:grpSpPr>
          <a:xfrm>
            <a:off x="337974" y="293775"/>
            <a:ext cx="3900250" cy="4555950"/>
            <a:chOff x="265499" y="293775"/>
            <a:chExt cx="3900250" cy="4555950"/>
          </a:xfrm>
        </p:grpSpPr>
        <p:pic>
          <p:nvPicPr>
            <p:cNvPr id="135" name="Google Shape;13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5499" y="293775"/>
              <a:ext cx="3900250" cy="227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525" y="2571750"/>
              <a:ext cx="3900224" cy="2277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Comparing SST and VIP Neurons’ Latency For Familiar and Novel Stimulus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974469"/>
            <a:ext cx="4045200" cy="3353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Neuronal Response Latencies in Response to Familiar/Novel Images </a:t>
            </a:r>
            <a:endParaRPr sz="2000"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115975" y="1267375"/>
            <a:ext cx="42828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Categorized Latencies: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Short: &lt; 100 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Medium : 100 - 300 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Long &gt; 300 ms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average SST neurons had shorter latencies for both Novel and Familiar image responses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Both neuronal types showed </a:t>
            </a:r>
            <a:br>
              <a:rPr lang="en"/>
            </a:br>
            <a:r>
              <a:rPr lang="en"/>
              <a:t>slightly longer latencies for novel images compared to familiar ones.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200" y="897050"/>
            <a:ext cx="4282899" cy="20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76051"/>
            <a:ext cx="4362076" cy="2117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4"/>
          <p:cNvCxnSpPr/>
          <p:nvPr/>
        </p:nvCxnSpPr>
        <p:spPr>
          <a:xfrm>
            <a:off x="5143500" y="1267375"/>
            <a:ext cx="120300" cy="18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5023200" y="3473475"/>
            <a:ext cx="120300" cy="185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Decoding Neuronal Responses: SST vs VIP Neurons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22">
                <a:latin typeface="Roboto"/>
                <a:ea typeface="Roboto"/>
                <a:cs typeface="Roboto"/>
                <a:sym typeface="Roboto"/>
              </a:rPr>
              <a:t>Analysis of SST and VIP Neurons Based on Behavioral Data</a:t>
            </a:r>
            <a:endParaRPr b="0" sz="1422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0" y="1304700"/>
            <a:ext cx="37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Behavioral data (running speed and pupil area) can predict neuronal responses with moderate to good accuracy.</a:t>
            </a:r>
            <a:endParaRPr sz="1600"/>
          </a:p>
          <a:p>
            <a:pPr indent="-3302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VIP neurons show higher prediction accuracies compared to SST neurons.</a:t>
            </a:r>
            <a:endParaRPr sz="1600"/>
          </a:p>
          <a:p>
            <a:pPr indent="-3302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Prediction accuracy decreases with increasing latency.</a:t>
            </a:r>
            <a:endParaRPr sz="16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00" y="1220825"/>
            <a:ext cx="5114399" cy="299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39423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" sz="1679"/>
              <a:t>Correlation and Regression Analysis of Neuronal Response and Licking Latency</a:t>
            </a:r>
            <a:endParaRPr sz="167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75" y="1469098"/>
            <a:ext cx="4166976" cy="24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2660" l="0" r="0" t="-2659"/>
          <a:stretch/>
        </p:blipFill>
        <p:spPr>
          <a:xfrm>
            <a:off x="4572000" y="1503150"/>
            <a:ext cx="4251900" cy="23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type="title"/>
          </p:nvPr>
        </p:nvSpPr>
        <p:spPr>
          <a:xfrm>
            <a:off x="4923025" y="514175"/>
            <a:ext cx="37218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79"/>
              <a:t>Visualizing Mice Pupil Area</a:t>
            </a:r>
            <a:endParaRPr sz="167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0200" y="4024475"/>
            <a:ext cx="37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 significant correlation found between neuronal response and licking latencies </a:t>
            </a:r>
            <a:br>
              <a:rPr lang="en" sz="1600"/>
            </a:br>
            <a:r>
              <a:rPr b="1" lang="en" sz="1100"/>
              <a:t>correlation coefficient of -0.0032</a:t>
            </a:r>
            <a:br>
              <a:rPr b="1" lang="en" sz="1100"/>
            </a:br>
            <a:r>
              <a:rPr b="1" lang="en" sz="1100"/>
              <a:t>P-value: 0.6402</a:t>
            </a:r>
            <a:endParaRPr b="1" sz="1100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4835550" y="4024475"/>
            <a:ext cx="372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 significant distinguishing of familiar vs. novel stimuli on the basis of pupil area</a:t>
            </a:r>
            <a:endParaRPr sz="1600"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/>
              <a:t>No significant distinguishing for VIP and SST neurons the basis of pupil area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0" y="318400"/>
            <a:ext cx="8722750" cy="37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265500" y="521175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 sz="3000"/>
              <a:t>Investigating Neural Response to Different Stimulus</a:t>
            </a:r>
            <a:endParaRPr/>
          </a:p>
        </p:txBody>
      </p:sp>
      <p:sp>
        <p:nvSpPr>
          <p:cNvPr id="184" name="Google Shape;184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962" y="673575"/>
            <a:ext cx="3418081" cy="3695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8"/>
          <p:cNvCxnSpPr>
            <a:stCxn id="187" idx="2"/>
          </p:cNvCxnSpPr>
          <p:nvPr/>
        </p:nvCxnSpPr>
        <p:spPr>
          <a:xfrm flipH="1">
            <a:off x="2689425" y="2162925"/>
            <a:ext cx="3481800" cy="12363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023750"/>
            <a:ext cx="2193303" cy="139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/>
          <p:nvPr/>
        </p:nvSpPr>
        <p:spPr>
          <a:xfrm>
            <a:off x="6171225" y="2054775"/>
            <a:ext cx="220200" cy="2163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5">
            <a:alphaModFix/>
          </a:blip>
          <a:srcRect b="7209" l="0" r="0" t="0"/>
          <a:stretch/>
        </p:blipFill>
        <p:spPr>
          <a:xfrm>
            <a:off x="381000" y="3355400"/>
            <a:ext cx="2193300" cy="158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265500" y="521175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Investigating Neural Response to Different Stimulus</a:t>
            </a:r>
            <a:endParaRPr/>
          </a:p>
        </p:txBody>
      </p:sp>
      <p:sp>
        <p:nvSpPr>
          <p:cNvPr id="195" name="Google Shape;195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6157225" y="2262175"/>
            <a:ext cx="220200" cy="2163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420" y="951187"/>
            <a:ext cx="4019159" cy="324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9"/>
          <p:cNvCxnSpPr>
            <a:stCxn id="199" idx="2"/>
          </p:cNvCxnSpPr>
          <p:nvPr/>
        </p:nvCxnSpPr>
        <p:spPr>
          <a:xfrm flipH="1">
            <a:off x="2642625" y="1358125"/>
            <a:ext cx="4690500" cy="2097000"/>
          </a:xfrm>
          <a:prstGeom prst="bentConnector3">
            <a:avLst>
              <a:gd fmla="val 60379" name="adj1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023750"/>
            <a:ext cx="2193303" cy="1399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7333125" y="951175"/>
            <a:ext cx="828600" cy="8139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5">
            <a:alphaModFix/>
          </a:blip>
          <a:srcRect b="7209" l="0" r="0" t="0"/>
          <a:stretch/>
        </p:blipFill>
        <p:spPr>
          <a:xfrm>
            <a:off x="381000" y="3355400"/>
            <a:ext cx="2193300" cy="158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VIP and SST Neurons Traces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3625"/>
            <a:ext cx="3102286" cy="225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287" y="1913625"/>
            <a:ext cx="3102286" cy="225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574" y="1972890"/>
            <a:ext cx="2939426" cy="213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Neurons Traces for Different Stimulus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10008" y="1152475"/>
            <a:ext cx="8474400" cy="3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450" y="1913068"/>
            <a:ext cx="3085449" cy="22562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31"/>
          <p:cNvGrpSpPr/>
          <p:nvPr/>
        </p:nvGrpSpPr>
        <p:grpSpPr>
          <a:xfrm>
            <a:off x="0" y="1873412"/>
            <a:ext cx="9144252" cy="2301887"/>
            <a:chOff x="0" y="2840000"/>
            <a:chExt cx="9193899" cy="2303500"/>
          </a:xfrm>
        </p:grpSpPr>
        <p:pic>
          <p:nvPicPr>
            <p:cNvPr id="219" name="Google Shape;21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840000"/>
              <a:ext cx="3207939" cy="230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04575" y="2917300"/>
              <a:ext cx="2989325" cy="21488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188" y="328150"/>
            <a:ext cx="5231624" cy="4375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219200" y="553350"/>
            <a:ext cx="85206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Team!</a:t>
            </a:r>
            <a:endParaRPr/>
          </a:p>
        </p:txBody>
      </p:sp>
      <p:sp>
        <p:nvSpPr>
          <p:cNvPr id="70" name="Google Shape;70;p14"/>
          <p:cNvSpPr txBox="1"/>
          <p:nvPr>
            <p:ph idx="4294967295" type="subTitle"/>
          </p:nvPr>
        </p:nvSpPr>
        <p:spPr>
          <a:xfrm>
            <a:off x="86925" y="12322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Amirparsa Elyasi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71" name="Google Shape;71;p14"/>
          <p:cNvSpPr txBox="1"/>
          <p:nvPr>
            <p:ph idx="4294967295" type="subTitle"/>
          </p:nvPr>
        </p:nvSpPr>
        <p:spPr>
          <a:xfrm>
            <a:off x="160925" y="22169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Sanah Anand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>
            <p:ph idx="4294967295" type="subTitle"/>
          </p:nvPr>
        </p:nvSpPr>
        <p:spPr>
          <a:xfrm>
            <a:off x="160925" y="3627500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Kowsar Shams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/>
          <p:nvPr>
            <p:ph idx="4294967295" type="subTitle"/>
          </p:nvPr>
        </p:nvSpPr>
        <p:spPr>
          <a:xfrm>
            <a:off x="7187800" y="11947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Yasmine Shalaby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74" name="Google Shape;74;p14"/>
          <p:cNvSpPr txBox="1"/>
          <p:nvPr>
            <p:ph idx="4294967295" type="subTitle"/>
          </p:nvPr>
        </p:nvSpPr>
        <p:spPr>
          <a:xfrm>
            <a:off x="7222125" y="2107963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7222125" y="351162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Aliaa Omar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Familiar and Novel Stimulus Traces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375" y="1313687"/>
            <a:ext cx="3170200" cy="320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250" y="1253675"/>
            <a:ext cx="3170200" cy="32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31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5" name="Google Shape;235;p33"/>
          <p:cNvCxnSpPr/>
          <p:nvPr/>
        </p:nvCxnSpPr>
        <p:spPr>
          <a:xfrm>
            <a:off x="311700" y="3195125"/>
            <a:ext cx="8520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33"/>
          <p:cNvSpPr txBox="1"/>
          <p:nvPr/>
        </p:nvSpPr>
        <p:spPr>
          <a:xfrm>
            <a:off x="545800" y="1313625"/>
            <a:ext cx="22851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Latencies (Behavioural vs. Neuronal)</a:t>
            </a: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the delay between stimulus onset and [neural] response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3000000" y="1313625"/>
            <a:ext cx="26985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Specific neurons encode and respond differently based on activation in receptive fields  distinct latencies based on neuronal type 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5698500" y="1068425"/>
            <a:ext cx="33324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AutoNum type="arabicPeriod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Latencies characterized for SST/VIP neurons for familiar vs. novel images and clustered for images 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AutoNum type="arabicPeriod"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Neuronal Latencies predicting Behavioural Latencies 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106100" y="3302275"/>
            <a:ext cx="22851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Clustering based on Latencies:</a:t>
            </a: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SST neurons had shorter latencies than VIP neurons on average 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2293700" y="3302275"/>
            <a:ext cx="20265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VIP neurons have greater accuracy in predicting behavioural latencies → decreases with greater latencies 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4370300" y="3302275"/>
            <a:ext cx="20265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Representational Dissimilarity Matrix showed some images show similar activations 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42" name="Google Shape;242;p33"/>
          <p:cNvCxnSpPr>
            <a:endCxn id="239" idx="0"/>
          </p:cNvCxnSpPr>
          <p:nvPr/>
        </p:nvCxnSpPr>
        <p:spPr>
          <a:xfrm>
            <a:off x="1119350" y="3117475"/>
            <a:ext cx="129300" cy="184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3"/>
          <p:cNvCxnSpPr/>
          <p:nvPr/>
        </p:nvCxnSpPr>
        <p:spPr>
          <a:xfrm>
            <a:off x="3176750" y="3117475"/>
            <a:ext cx="129300" cy="184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3"/>
          <p:cNvCxnSpPr/>
          <p:nvPr/>
        </p:nvCxnSpPr>
        <p:spPr>
          <a:xfrm>
            <a:off x="5005550" y="3117475"/>
            <a:ext cx="129300" cy="184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3"/>
          <p:cNvCxnSpPr/>
          <p:nvPr/>
        </p:nvCxnSpPr>
        <p:spPr>
          <a:xfrm>
            <a:off x="1652750" y="1136275"/>
            <a:ext cx="129300" cy="18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3"/>
          <p:cNvCxnSpPr/>
          <p:nvPr/>
        </p:nvCxnSpPr>
        <p:spPr>
          <a:xfrm>
            <a:off x="4014950" y="1136275"/>
            <a:ext cx="129300" cy="18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3"/>
          <p:cNvCxnSpPr/>
          <p:nvPr/>
        </p:nvCxnSpPr>
        <p:spPr>
          <a:xfrm>
            <a:off x="7367750" y="1136275"/>
            <a:ext cx="129300" cy="18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3"/>
          <p:cNvSpPr txBox="1"/>
          <p:nvPr/>
        </p:nvSpPr>
        <p:spPr>
          <a:xfrm>
            <a:off x="6068700" y="2749850"/>
            <a:ext cx="30753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Future Exploration:</a:t>
            </a:r>
            <a:endParaRPr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Linear → Nonlinear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Adding Excitatory input (recurrent circuitry) 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Building a decoder that distinguishes image type based on stimulus feature clusters 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49" name="Google Shape;249;p33"/>
          <p:cNvCxnSpPr/>
          <p:nvPr/>
        </p:nvCxnSpPr>
        <p:spPr>
          <a:xfrm>
            <a:off x="304650" y="1238325"/>
            <a:ext cx="852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98425" y="-594425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Background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4844675" y="939174"/>
            <a:ext cx="4045200" cy="20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2-photon Calcium imaging while images presented (lick → reward)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Familiar (trained) vs. Novel images 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Expected vs. Unexpected (Omitted)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Excitatory vs. Inhibitory (SST/VIP)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Stimulus onset → </a:t>
            </a:r>
            <a:r>
              <a:rPr b="1" i="1" lang="en" sz="1600">
                <a:solidFill>
                  <a:schemeClr val="lt1"/>
                </a:solidFill>
              </a:rPr>
              <a:t>latency = delay</a:t>
            </a:r>
            <a:r>
              <a:rPr lang="en" sz="1600">
                <a:solidFill>
                  <a:schemeClr val="lt1"/>
                </a:solidFill>
              </a:rPr>
              <a:t> → Neural Response 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Neuronal Latency: specific to type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Behavioural Latency: Licks + Pupil Size 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22051" r="0" t="0"/>
          <a:stretch/>
        </p:blipFill>
        <p:spPr>
          <a:xfrm>
            <a:off x="114725" y="444025"/>
            <a:ext cx="4457276" cy="304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25" y="3654100"/>
            <a:ext cx="1918425" cy="10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8675" y="3486623"/>
            <a:ext cx="1918425" cy="153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10785"/>
          <a:stretch/>
        </p:blipFill>
        <p:spPr>
          <a:xfrm>
            <a:off x="355925" y="157250"/>
            <a:ext cx="3631199" cy="16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9942" t="0"/>
          <a:stretch/>
        </p:blipFill>
        <p:spPr>
          <a:xfrm>
            <a:off x="4227675" y="482800"/>
            <a:ext cx="4204327" cy="13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9988" y="2007525"/>
            <a:ext cx="5564019" cy="29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System Hierarchy 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3566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Light enters the retina (Photoreceptors) → Projects to lateral geniculate nucleus → Projects to visual areas in the occipital cortex 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Given the hierarchical nature, there is a latency between stimulus presentation and neuronal activation </a:t>
            </a:r>
            <a:endParaRPr sz="13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463" y="1068425"/>
            <a:ext cx="6627076" cy="23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53975" y="140355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Investigative Questions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253225" y="97575"/>
            <a:ext cx="4217400" cy="48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3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Response Latencies of VIP vs. SST Neurons:</a:t>
            </a:r>
            <a:endParaRPr b="1" sz="1300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do the response times (latencies) of VIP and SST neurons differ when exposed to visual stimuli?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3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Effect of Stimulus Familiarity on Response Latencies:</a:t>
            </a:r>
            <a:endParaRPr b="1" sz="1300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does the familiarity or novelty of a visual stimulus impact the response times of VIP and SST neurons?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3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Predicting Behavioral Responses from Neuronal Latencies:</a:t>
            </a:r>
            <a:endParaRPr b="1" sz="1300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Can we predict behaviors, such as licking actions or changes in pupil size, based on the response times of these neurons?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and Approach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75" y="1128400"/>
            <a:ext cx="8017500" cy="3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863175" y="1516625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</a:rPr>
              <a:t>Hypotheses</a:t>
            </a:r>
            <a:endParaRPr sz="4100">
              <a:solidFill>
                <a:srgbClr val="FFFFFF"/>
              </a:solidFill>
            </a:endParaRPr>
          </a:p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125150" y="333000"/>
            <a:ext cx="4401000" cy="45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4705"/>
              <a:buFont typeface="Arial"/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rgbClr val="A64D79"/>
              </a:buClr>
              <a:buSzPct val="100000"/>
              <a:buFont typeface="Arial"/>
              <a:buAutoNum type="arabicPeriod"/>
            </a:pPr>
            <a:r>
              <a:rPr b="1" lang="en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Difference in Latencies:</a:t>
            </a:r>
            <a:endParaRPr b="1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expected to find differences in the response times of VIP and SST neurons because they </a:t>
            </a: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encode stimulus features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differently.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ct val="100000"/>
              <a:buFont typeface="Arial"/>
              <a:buAutoNum type="arabicPeriod"/>
            </a:pPr>
            <a:r>
              <a:rPr b="1" lang="en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Impact of Familiarity &amp; Novelty:</a:t>
            </a:r>
            <a:endParaRPr b="1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○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hypothesize that the speed at which neurons respond will differ </a:t>
            </a: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based on how familiar the stimulus is</a:t>
            </a: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with familiar stimuli leading to faster responses compared to novel stimuli.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Neuronal Latencies 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 Mean Trace of Fluorescence for an SST neuron </a:t>
            </a:r>
            <a:r>
              <a:rPr lang="en">
                <a:solidFill>
                  <a:srgbClr val="FF0000"/>
                </a:solidFill>
              </a:rPr>
              <a:t>(Latency Visualized)</a:t>
            </a:r>
            <a:r>
              <a:rPr lang="en"/>
              <a:t>: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664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Example Histogram of Latencies for Response to an Image Across Neurons: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747" y="2211949"/>
            <a:ext cx="2965300" cy="20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125" y="4513350"/>
            <a:ext cx="384500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100" y="2211951"/>
            <a:ext cx="3198475" cy="198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